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88" r:id="rId2"/>
    <p:sldId id="258" r:id="rId3"/>
    <p:sldId id="259" r:id="rId4"/>
    <p:sldId id="260" r:id="rId5"/>
    <p:sldId id="261" r:id="rId6"/>
    <p:sldId id="262" r:id="rId7"/>
    <p:sldId id="269" r:id="rId8"/>
    <p:sldId id="271" r:id="rId9"/>
    <p:sldId id="272" r:id="rId10"/>
    <p:sldId id="267" r:id="rId11"/>
    <p:sldId id="273" r:id="rId12"/>
    <p:sldId id="268" r:id="rId13"/>
    <p:sldId id="274" r:id="rId14"/>
    <p:sldId id="275" r:id="rId15"/>
    <p:sldId id="276" r:id="rId16"/>
    <p:sldId id="277" r:id="rId17"/>
    <p:sldId id="278" r:id="rId18"/>
    <p:sldId id="280" r:id="rId19"/>
    <p:sldId id="281" r:id="rId20"/>
    <p:sldId id="283" r:id="rId21"/>
    <p:sldId id="284" r:id="rId22"/>
    <p:sldId id="286" r:id="rId23"/>
    <p:sldId id="282" r:id="rId24"/>
    <p:sldId id="287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47"/>
    <p:restoredTop sz="96327"/>
  </p:normalViewPr>
  <p:slideViewPr>
    <p:cSldViewPr snapToGrid="0">
      <p:cViewPr varScale="1">
        <p:scale>
          <a:sx n="131" d="100"/>
          <a:sy n="131" d="100"/>
        </p:scale>
        <p:origin x="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9A29A-E01C-032B-DDFA-25EFB94304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E5CB77-F3B2-42C6-01F9-306BE3F911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FC7DF-E37C-4AE6-2830-09AB7B944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516D0A-20C1-C3E7-20E7-A7AFE818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9B915A-EF80-43C1-294D-829E02A0A3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930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39BF-38CC-9505-7D46-CF11AB71E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0E99E-E29B-BDFC-12C8-5F5D3D2BE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B52B9-D93B-BC97-C4A8-AA3B47F8DE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26FACA-6D4C-F412-6CF9-0B944FEA0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012EE-297B-E5A9-421A-BBD44886F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6008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B7C9B8-EC12-9CD9-05CE-8F46B9F5AA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9B5DAF-F47B-DB8D-3462-462AA2BAA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D4F85C-63BD-9CA6-144E-9031D6638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E3473-3A7F-D3FC-E2A1-EDDF77FD7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159C4-DEEE-1BCB-1BF1-297AF429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0302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66A51-598E-4FB1-5B5A-4FFD7BF27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7F114-B9C0-B3C4-EB06-719A3FBF5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F4158-54AC-4EAE-827F-FA23F47EF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F218CC-0679-0BD5-2B52-DDDDBB960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17B17-F1DF-283D-389C-44B68ED57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992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776DE-575E-BB22-BAAD-7F4299A9D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23F12E-A232-9DD7-4611-5CC8F80FB7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48CD2-20A9-7AAE-CCC8-AAC22B50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39D6AB-0D82-E143-721B-828BA9C55C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8FA87-E93F-3C9A-AFCB-8EA858F18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899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0F70-1D21-D182-7E53-07EEEADD2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C8E6D-AE55-62E5-CF24-9BD5D2E2FB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86738-B62A-F5B5-41D2-F1B0C024B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E62C96-67FC-463E-B05F-7ABB22F30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7315B3-A915-0991-600C-6E156D7E1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D4B936-C787-2CEF-9E9E-288BBE09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079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038B-D49C-FFDD-C7E1-F6C6F00DC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EA8FBC-86B1-5DBC-29D3-9A6FC171D4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721FC3-488E-545F-AC2B-E76EF88C4C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F301EC4-8059-999C-2DD0-D85063430DD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EF42F0-094D-DC0A-7A7C-793FEAF5A1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2DFF69-34F8-59D8-A7B9-A1891575BF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EDC6B4-7336-12AC-EC4C-9B6AAA913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D7B1DE-F3B0-010A-A1B6-F9B2FCE56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583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6B7A0-792C-D5B3-812C-90493C1AF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6DAF75-6F3C-F378-0682-1B25AC7F3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04EF58-450E-83AD-554B-CA99EE33D6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61C5A8-5B8C-0BAC-0A03-6E731EDA0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121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4430FC-3231-EA76-1822-5FDBEA76A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338EF9-DD5C-4228-78E0-01FA1CCA2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8DDB7-10D5-73FF-9C4E-F108613FC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892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7224A-76BD-76A7-E8D0-2BC463919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22646-BA55-19D1-A503-4A0809D65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F80493-4893-F642-AED3-8FB6A6805D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C3393F-14C6-4AB7-1EA6-14EACE616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77AE0C-CE59-026C-B4DA-DC4CC552F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31067-6D3A-EFE3-CC12-37DE8202E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87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4BA5D-74F0-F60C-F041-F367191C9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C87399-318A-D90D-AE66-8441D61AB23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5E086A-5F66-6E80-9216-F43AE3B28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402834-D0CE-E663-8567-2F7D5DECF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474BE7-356D-CF73-C8E9-962502CB4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816693-6AE8-BDBF-4FC5-6580FE4C6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55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6667EC4-CF9F-16AF-5CFE-873C918CB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BDF327-F99E-4CCF-44A7-51FC92882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D1F07-1FC6-CB5F-DD9F-75D00CE018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FD88D1-AA94-1A4B-B476-37F560F35681}" type="datetimeFigureOut">
              <a:rPr lang="en-US" smtClean="0"/>
              <a:t>2/21/24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657E60-4EF9-498C-9E8E-02BD91F18D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29D21-830F-1247-16FD-514EEDCBC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DDB3B-6120-B74A-B47F-C23455335A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5636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8F5087-3992-CDD2-F7B7-777D1C544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coralseed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04B7A2-99CF-89BE-DA3C-CA1877F1C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 1: Lizard Island simulations (Mermaid, Osprey, Palfrey)</a:t>
            </a:r>
          </a:p>
          <a:p>
            <a:r>
              <a:rPr lang="en-US" dirty="0"/>
              <a:t>Part 2: Interventions</a:t>
            </a:r>
          </a:p>
          <a:p>
            <a:pPr lvl="1"/>
            <a:r>
              <a:rPr lang="en-US" dirty="0" err="1"/>
              <a:t>i</a:t>
            </a:r>
            <a:r>
              <a:rPr lang="en-US" dirty="0"/>
              <a:t>) enhanced larval competency</a:t>
            </a:r>
          </a:p>
          <a:p>
            <a:pPr lvl="1"/>
            <a:r>
              <a:rPr lang="en-US" dirty="0"/>
              <a:t>ii) enhanced localized retention</a:t>
            </a:r>
          </a:p>
          <a:p>
            <a:pPr lvl="1"/>
            <a:r>
              <a:rPr lang="en-US" dirty="0"/>
              <a:t>iii) time-delayed larval releases</a:t>
            </a:r>
          </a:p>
        </p:txBody>
      </p:sp>
    </p:spTree>
    <p:extLst>
      <p:ext uri="{BB962C8B-B14F-4D97-AF65-F5344CB8AC3E}">
        <p14:creationId xmlns:p14="http://schemas.microsoft.com/office/powerpoint/2010/main" val="179346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37A193B-B467-3CC3-007A-77BCD5E60A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129" b="27615"/>
          <a:stretch/>
        </p:blipFill>
        <p:spPr>
          <a:xfrm>
            <a:off x="295100" y="317134"/>
            <a:ext cx="11618423" cy="467222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B189FE-3F2A-1B6B-F204-D407B607DA4D}"/>
              </a:ext>
            </a:extLst>
          </p:cNvPr>
          <p:cNvSpPr txBox="1">
            <a:spLocks/>
          </p:cNvSpPr>
          <p:nvPr/>
        </p:nvSpPr>
        <p:spPr>
          <a:xfrm>
            <a:off x="509347" y="4810868"/>
            <a:ext cx="11404176" cy="20471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Conclusions</a:t>
            </a:r>
          </a:p>
          <a:p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Huge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numbers of larvae needed for high densities unless optimal hydrodynamics /retention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Local retention key for retaining larvae long enough to reach competency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Focus less on targeted restoration and more on spillover densities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Seascape pattern key to determining spatial footprint in high dispersal scenarios (area of habitat and habitat-specific settlement preferences)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49DDDB-CC95-BF5C-2CF4-503186AE9922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F6841F-8D82-CE7B-C4B6-0F9412FA2846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BD560B-65CD-D555-A632-D5EC669B61D8}"/>
              </a:ext>
            </a:extLst>
          </p:cNvPr>
          <p:cNvSpPr txBox="1"/>
          <p:nvPr/>
        </p:nvSpPr>
        <p:spPr>
          <a:xfrm>
            <a:off x="6647410" y="68425"/>
            <a:ext cx="332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Summary points:</a:t>
            </a:r>
          </a:p>
        </p:txBody>
      </p:sp>
    </p:spTree>
    <p:extLst>
      <p:ext uri="{BB962C8B-B14F-4D97-AF65-F5344CB8AC3E}">
        <p14:creationId xmlns:p14="http://schemas.microsoft.com/office/powerpoint/2010/main" val="3325552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7A8F86-412A-B461-129B-901753064B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13187DCA-B17C-F501-6A20-D922AABEB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1802"/>
            <a:ext cx="5801660" cy="38677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99DCC08-BE17-3D81-AAEC-61B8765F7FF3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3AFD0-4CE5-0161-63C6-4265DEE0BE33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392F2-964B-BA7B-3F41-771F8167C072}"/>
              </a:ext>
            </a:extLst>
          </p:cNvPr>
          <p:cNvSpPr txBox="1"/>
          <p:nvPr/>
        </p:nvSpPr>
        <p:spPr>
          <a:xfrm>
            <a:off x="6647410" y="68425"/>
            <a:ext cx="48894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Appendix: Simulated  2D-dispersal model</a:t>
            </a:r>
          </a:p>
        </p:txBody>
      </p:sp>
      <p:pic>
        <p:nvPicPr>
          <p:cNvPr id="13" name="Picture 12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99EBE97F-4A73-3936-BF24-8F953CFCD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04" y="1073864"/>
            <a:ext cx="5279824" cy="18479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DBE1D0-D263-FDB9-97FF-2F9075E5355C}"/>
              </a:ext>
            </a:extLst>
          </p:cNvPr>
          <p:cNvSpPr txBox="1"/>
          <p:nvPr/>
        </p:nvSpPr>
        <p:spPr>
          <a:xfrm>
            <a:off x="3044687" y="3075368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langrangian</a:t>
            </a:r>
            <a:endParaRPr lang="en-US" dirty="0"/>
          </a:p>
        </p:txBody>
      </p:sp>
      <p:pic>
        <p:nvPicPr>
          <p:cNvPr id="17" name="Picture 16" descr="A graph of a line graph&#10;&#10;Description automatically generated with medium confidence">
            <a:extLst>
              <a:ext uri="{FF2B5EF4-FFF2-40B4-BE49-F238E27FC236}">
                <a16:creationId xmlns:a16="http://schemas.microsoft.com/office/drawing/2014/main" id="{8E59C59E-F55F-CD8A-05C0-C4C83094FF3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89"/>
          <a:stretch/>
        </p:blipFill>
        <p:spPr>
          <a:xfrm>
            <a:off x="7288695" y="1206201"/>
            <a:ext cx="3743739" cy="229144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D66B3FE-0A7D-114A-8963-9F1E978B7DE9}"/>
              </a:ext>
            </a:extLst>
          </p:cNvPr>
          <p:cNvSpPr txBox="1"/>
          <p:nvPr/>
        </p:nvSpPr>
        <p:spPr>
          <a:xfrm>
            <a:off x="420756" y="663269"/>
            <a:ext cx="61158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 meter - Mermaid Nov 2021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7EB0A5-1E5C-A14C-B19E-4D3F83B7FBF3}"/>
              </a:ext>
            </a:extLst>
          </p:cNvPr>
          <p:cNvSpPr txBox="1"/>
          <p:nvPr/>
        </p:nvSpPr>
        <p:spPr>
          <a:xfrm>
            <a:off x="7427843" y="639204"/>
            <a:ext cx="2483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Larval settlement kernel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CEBFCA-04D6-4130-7357-162ABB5E2C97}"/>
              </a:ext>
            </a:extLst>
          </p:cNvPr>
          <p:cNvSpPr txBox="1"/>
          <p:nvPr/>
        </p:nvSpPr>
        <p:spPr>
          <a:xfrm>
            <a:off x="5681839" y="3726092"/>
            <a:ext cx="622785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Developed for testing small-scale simulations, not ecologically valid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Approach: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 million simulated larvae released from a point source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Particles adopt velocity and direction from current 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“Uncertainty” in trajectories incorporated from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Future changes?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Currently no boundary conditions, but multiple loggers allow for interpolation field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No 3D depth or “rules” for hitting boundaries…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7697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CFB9109-BD39-55F6-B0F0-13BB8CE3C1FB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AB3154-BBD1-4EC8-607F-411E4573D0FA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FE5CD8E-BBA1-95F9-5C7D-EB3857647AE2}"/>
              </a:ext>
            </a:extLst>
          </p:cNvPr>
          <p:cNvSpPr txBox="1">
            <a:spLocks/>
          </p:cNvSpPr>
          <p:nvPr/>
        </p:nvSpPr>
        <p:spPr>
          <a:xfrm>
            <a:off x="415694" y="1245237"/>
            <a:ext cx="10493434" cy="508746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>
                <a:latin typeface="Arial" panose="020B0604020202020204" pitchFamily="34" charset="0"/>
                <a:cs typeface="Arial" panose="020B0604020202020204" pitchFamily="34" charset="0"/>
              </a:rPr>
              <a:t>Huge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numbers of larvae needed for high densities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Local retention key for retaining larvae long enough to reach competency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Understanding larval retention and local hydrodynamics priority in optimize larval releases (Gouezo et al … )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Can interventions enhance settlement or constrain hydrodynamics to optimize local settlement?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Simulated Scenarios: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Increasing settlement rate (elevated temperature, prelease incubation in CCA cues)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Increasing retention (bubble curtains)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Delayed deployments (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seedbomb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Interventions could expand larval re-seeding toolbox to operationally challenging environments (e.g. forereefs)</a:t>
            </a:r>
          </a:p>
        </p:txBody>
      </p:sp>
    </p:spTree>
    <p:extLst>
      <p:ext uri="{BB962C8B-B14F-4D97-AF65-F5344CB8AC3E}">
        <p14:creationId xmlns:p14="http://schemas.microsoft.com/office/powerpoint/2010/main" val="2176402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9B4AD-6E9B-5177-60A8-00F7023392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D2B35CD-D338-0F0D-92AF-33C6AF71F433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D60E11-13A4-4E8D-470D-671F7D86B2FD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6ED1BC-BD39-AF92-1A0A-53090C2DA210}"/>
              </a:ext>
            </a:extLst>
          </p:cNvPr>
          <p:cNvSpPr txBox="1"/>
          <p:nvPr/>
        </p:nvSpPr>
        <p:spPr>
          <a:xfrm>
            <a:off x="6647410" y="68425"/>
            <a:ext cx="5083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Accelerating competency and settlement</a:t>
            </a:r>
          </a:p>
        </p:txBody>
      </p:sp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0BEA3C2A-989E-F53F-1409-A4E280541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19" y="1380621"/>
            <a:ext cx="11351088" cy="354721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00DE6B2-7C4A-8BDC-8C04-7D9CE8FF4221}"/>
              </a:ext>
            </a:extLst>
          </p:cNvPr>
          <p:cNvSpPr txBox="1"/>
          <p:nvPr/>
        </p:nvSpPr>
        <p:spPr>
          <a:xfrm>
            <a:off x="699052" y="799531"/>
            <a:ext cx="61158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Current parameterization for settlement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625855-3971-798F-6B02-BB22803E5A02}"/>
              </a:ext>
            </a:extLst>
          </p:cNvPr>
          <p:cNvSpPr txBox="1"/>
          <p:nvPr/>
        </p:nvSpPr>
        <p:spPr>
          <a:xfrm>
            <a:off x="5622257" y="680293"/>
            <a:ext cx="61088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b="0" i="0" u="none" strike="noStrike" dirty="0">
                <a:solidFill>
                  <a:srgbClr val="333333"/>
                </a:solidFill>
                <a:effectLst/>
                <a:latin typeface="STIXGeneral-Italic"/>
              </a:rPr>
              <a:t>S</a:t>
            </a:r>
            <a:r>
              <a:rPr lang="en-AU" sz="2800" b="0" i="0" u="none" strike="noStrike" dirty="0">
                <a:solidFill>
                  <a:srgbClr val="333333"/>
                </a:solidFill>
                <a:effectLst/>
                <a:latin typeface="STIXGeneral-Regular"/>
              </a:rPr>
              <a:t>(</a:t>
            </a:r>
            <a:r>
              <a:rPr lang="en-AU" sz="2800" b="0" i="0" u="none" strike="noStrike" dirty="0">
                <a:solidFill>
                  <a:srgbClr val="333333"/>
                </a:solidFill>
                <a:effectLst/>
                <a:latin typeface="STIXGeneral-Italic"/>
              </a:rPr>
              <a:t>t</a:t>
            </a:r>
            <a:r>
              <a:rPr lang="en-AU" sz="2800" b="0" i="0" u="none" strike="noStrike" dirty="0">
                <a:solidFill>
                  <a:srgbClr val="333333"/>
                </a:solidFill>
                <a:effectLst/>
                <a:latin typeface="STIXGeneral-Regular"/>
              </a:rPr>
              <a:t>)=exp(−</a:t>
            </a:r>
            <a:r>
              <a:rPr lang="el-GR" sz="2800" b="0" i="0" u="none" strike="noStrike" dirty="0">
                <a:solidFill>
                  <a:srgbClr val="FF0000"/>
                </a:solidFill>
                <a:effectLst/>
                <a:latin typeface="STIXGeneral-Italic"/>
              </a:rPr>
              <a:t>λ</a:t>
            </a:r>
            <a:r>
              <a:rPr lang="en-AU" sz="2800" b="0" i="0" u="none" strike="noStrike" dirty="0">
                <a:solidFill>
                  <a:srgbClr val="333333"/>
                </a:solidFill>
                <a:effectLst/>
                <a:latin typeface="STIXGeneral-Italic"/>
              </a:rPr>
              <a:t>t</a:t>
            </a:r>
            <a:r>
              <a:rPr lang="en-AU" sz="2800" b="0" i="0" u="none" strike="noStrike" dirty="0">
                <a:solidFill>
                  <a:srgbClr val="333333"/>
                </a:solidFill>
                <a:effectLst/>
                <a:latin typeface="STIXGeneral-Regular"/>
              </a:rPr>
              <a:t>)</a:t>
            </a:r>
            <a:endParaRPr lang="en-AU" sz="2800" b="0" i="0" u="none" strike="noStrike" dirty="0">
              <a:solidFill>
                <a:srgbClr val="333333"/>
              </a:solidFill>
              <a:effectLst/>
              <a:latin typeface="Helvetica Neue" panose="02000503000000020004" pitchFamily="2" charset="0"/>
            </a:endParaRPr>
          </a:p>
          <a:p>
            <a:br>
              <a:rPr lang="en-AU" dirty="0"/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65F62CC-30C2-E3F1-A057-3A1B80E913E7}"/>
              </a:ext>
            </a:extLst>
          </p:cNvPr>
          <p:cNvSpPr txBox="1"/>
          <p:nvPr/>
        </p:nvSpPr>
        <p:spPr>
          <a:xfrm>
            <a:off x="699052" y="5292713"/>
            <a:ext cx="992120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Temperature (e.g. Nozawa &amp; Harrison 2007) and larval cues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Koehl &amp; Hadfield 2004, Randal et al 2024) induce accelerated settlement rates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Can interventions (e.g. +2</a:t>
            </a:r>
            <a:r>
              <a:rPr lang="en-AU" b="0" i="0" u="none" strike="noStrike" dirty="0">
                <a:solidFill>
                  <a:srgbClr val="222222"/>
                </a:solidFill>
                <a:effectLst/>
                <a:latin typeface="Merriweather" pitchFamily="2" charset="77"/>
              </a:rPr>
              <a:t>°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 temperature during culture or incubation in CCA extract prior to release) improve the efficacy of larval restoration?</a:t>
            </a:r>
          </a:p>
        </p:txBody>
      </p:sp>
    </p:spTree>
    <p:extLst>
      <p:ext uri="{BB962C8B-B14F-4D97-AF65-F5344CB8AC3E}">
        <p14:creationId xmlns:p14="http://schemas.microsoft.com/office/powerpoint/2010/main" val="776227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F3F31-AB33-A56E-26F5-2A07BB726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5696C57-0146-636C-4725-D8F9D40A3D44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3AC381-1E16-DD2E-24BC-1412B8CBD769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DDA855-2176-7F93-38B8-5F8CF7200A39}"/>
              </a:ext>
            </a:extLst>
          </p:cNvPr>
          <p:cNvSpPr txBox="1"/>
          <p:nvPr/>
        </p:nvSpPr>
        <p:spPr>
          <a:xfrm>
            <a:off x="6647410" y="68425"/>
            <a:ext cx="5083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Accelerating competency and settlement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8E1EC-6158-4AC1-5AE6-57F133DD5B23}"/>
              </a:ext>
            </a:extLst>
          </p:cNvPr>
          <p:cNvSpPr txBox="1"/>
          <p:nvPr/>
        </p:nvSpPr>
        <p:spPr>
          <a:xfrm>
            <a:off x="714012" y="700192"/>
            <a:ext cx="114779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u="sng" dirty="0">
                <a:latin typeface="Arial" panose="020B0604020202020204" pitchFamily="34" charset="0"/>
                <a:cs typeface="Arial" panose="020B0604020202020204" pitchFamily="34" charset="0"/>
              </a:rPr>
              <a:t>Exponential settlement models: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lower 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b_Intercept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 = improved competency (rate and total number)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US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b_Intercept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values to simulate intervention strengths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8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E59633-791F-339F-6176-4A37E65E1B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2904" y="1474438"/>
            <a:ext cx="9574696" cy="47873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5FEF87-954A-D265-6340-A317F668C276}"/>
              </a:ext>
            </a:extLst>
          </p:cNvPr>
          <p:cNvSpPr txBox="1"/>
          <p:nvPr/>
        </p:nvSpPr>
        <p:spPr>
          <a:xfrm>
            <a:off x="3821948" y="2994913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x2 competency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A38B5A-398C-4F29-8914-316EA549F024}"/>
              </a:ext>
            </a:extLst>
          </p:cNvPr>
          <p:cNvSpPr txBox="1"/>
          <p:nvPr/>
        </p:nvSpPr>
        <p:spPr>
          <a:xfrm>
            <a:off x="6883859" y="2994913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x3 competency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C58788-CA65-E40D-1851-5B208E39B8A7}"/>
              </a:ext>
            </a:extLst>
          </p:cNvPr>
          <p:cNvSpPr txBox="1"/>
          <p:nvPr/>
        </p:nvSpPr>
        <p:spPr>
          <a:xfrm>
            <a:off x="1995591" y="4010207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x5 competency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DF8E0-ADA6-B3BD-3F5F-AF45D07BACAF}"/>
              </a:ext>
            </a:extLst>
          </p:cNvPr>
          <p:cNvSpPr txBox="1"/>
          <p:nvPr/>
        </p:nvSpPr>
        <p:spPr>
          <a:xfrm>
            <a:off x="5085215" y="4052639"/>
            <a:ext cx="16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x9 competency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24B53F-890B-FC8A-6487-771E5739E58F}"/>
              </a:ext>
            </a:extLst>
          </p:cNvPr>
          <p:cNvSpPr txBox="1"/>
          <p:nvPr/>
        </p:nvSpPr>
        <p:spPr>
          <a:xfrm>
            <a:off x="7924280" y="4052639"/>
            <a:ext cx="1722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x14 competency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982AFAB-1DE0-51A0-A3E2-9BA96C93B990}"/>
              </a:ext>
            </a:extLst>
          </p:cNvPr>
          <p:cNvSpPr txBox="1"/>
          <p:nvPr/>
        </p:nvSpPr>
        <p:spPr>
          <a:xfrm>
            <a:off x="3821948" y="3300488"/>
            <a:ext cx="165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43% settlement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3F809E-19AC-D009-C7FF-0063654D2A24}"/>
              </a:ext>
            </a:extLst>
          </p:cNvPr>
          <p:cNvSpPr txBox="1"/>
          <p:nvPr/>
        </p:nvSpPr>
        <p:spPr>
          <a:xfrm>
            <a:off x="657004" y="3298752"/>
            <a:ext cx="165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28% settlement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626E6E-474D-C071-3B52-3DAC8D42AA09}"/>
              </a:ext>
            </a:extLst>
          </p:cNvPr>
          <p:cNvSpPr txBox="1"/>
          <p:nvPr/>
        </p:nvSpPr>
        <p:spPr>
          <a:xfrm>
            <a:off x="6839774" y="3285381"/>
            <a:ext cx="165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61% settlement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30895BC-0E97-64AE-D6CB-27635DA16E71}"/>
              </a:ext>
            </a:extLst>
          </p:cNvPr>
          <p:cNvSpPr txBox="1"/>
          <p:nvPr/>
        </p:nvSpPr>
        <p:spPr>
          <a:xfrm>
            <a:off x="5035447" y="4344450"/>
            <a:ext cx="165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92% settlement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CFA15D-DE94-F89C-E713-5AC476B4EFF1}"/>
              </a:ext>
            </a:extLst>
          </p:cNvPr>
          <p:cNvSpPr txBox="1"/>
          <p:nvPr/>
        </p:nvSpPr>
        <p:spPr>
          <a:xfrm>
            <a:off x="8053273" y="4329343"/>
            <a:ext cx="165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98% settlement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7932948-5287-A98C-5666-D9454D53031F}"/>
              </a:ext>
            </a:extLst>
          </p:cNvPr>
          <p:cNvSpPr txBox="1"/>
          <p:nvPr/>
        </p:nvSpPr>
        <p:spPr>
          <a:xfrm>
            <a:off x="1934960" y="4323892"/>
            <a:ext cx="1656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61% settlement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8A493C8-D72D-F985-6E37-C60E77BD03A1}"/>
              </a:ext>
            </a:extLst>
          </p:cNvPr>
          <p:cNvSpPr txBox="1"/>
          <p:nvPr/>
        </p:nvSpPr>
        <p:spPr>
          <a:xfrm>
            <a:off x="1106777" y="6237743"/>
            <a:ext cx="8742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Competency (s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20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= time taken for 20% of larvae to settle, t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= settlement by 12hrs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5BC90C-C9E0-BCE0-BDA5-90D6EFAA2DAB}"/>
              </a:ext>
            </a:extLst>
          </p:cNvPr>
          <p:cNvSpPr txBox="1"/>
          <p:nvPr/>
        </p:nvSpPr>
        <p:spPr>
          <a:xfrm>
            <a:off x="1115197" y="6508856"/>
            <a:ext cx="87424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Includes endogenous mortality – changing </a:t>
            </a:r>
            <a:r>
              <a:rPr lang="en-US" sz="1600" i="1" dirty="0" err="1">
                <a:latin typeface="Arial" panose="020B0604020202020204" pitchFamily="34" charset="0"/>
                <a:cs typeface="Arial" panose="020B0604020202020204" pitchFamily="34" charset="0"/>
              </a:rPr>
              <a:t>b_Intercept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affects t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259147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4F2015A6-CFBF-D487-5954-490108CB530A}"/>
              </a:ext>
            </a:extLst>
          </p:cNvPr>
          <p:cNvGrpSpPr/>
          <p:nvPr/>
        </p:nvGrpSpPr>
        <p:grpSpPr>
          <a:xfrm>
            <a:off x="411296" y="884858"/>
            <a:ext cx="11369407" cy="5684704"/>
            <a:chOff x="517792" y="700192"/>
            <a:chExt cx="11369407" cy="5684704"/>
          </a:xfrm>
        </p:grpSpPr>
        <p:pic>
          <p:nvPicPr>
            <p:cNvPr id="16" name="Picture 15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B9D6916B-4B41-8951-630D-34280871B0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7792" y="700192"/>
              <a:ext cx="11369407" cy="568470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964FD4D-2EE5-A714-6ADF-5F71399C399F}"/>
                </a:ext>
              </a:extLst>
            </p:cNvPr>
            <p:cNvSpPr txBox="1"/>
            <p:nvPr/>
          </p:nvSpPr>
          <p:spPr>
            <a:xfrm>
              <a:off x="5906061" y="1474585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x2 competency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9A82270-2DFF-DE8E-C38C-82E7DC167BF2}"/>
                </a:ext>
              </a:extLst>
            </p:cNvPr>
            <p:cNvSpPr txBox="1"/>
            <p:nvPr/>
          </p:nvSpPr>
          <p:spPr>
            <a:xfrm>
              <a:off x="9205545" y="1474585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x3 competency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B507AF-68C4-E0D8-42ED-2C468514C83F}"/>
                </a:ext>
              </a:extLst>
            </p:cNvPr>
            <p:cNvSpPr txBox="1"/>
            <p:nvPr/>
          </p:nvSpPr>
          <p:spPr>
            <a:xfrm>
              <a:off x="2625477" y="3756819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x5 competency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C9BC0C3-30DB-F181-8ADD-003DC932BF41}"/>
                </a:ext>
              </a:extLst>
            </p:cNvPr>
            <p:cNvSpPr txBox="1"/>
            <p:nvPr/>
          </p:nvSpPr>
          <p:spPr>
            <a:xfrm>
              <a:off x="5844562" y="3745074"/>
              <a:ext cx="16056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x9 competency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3555BD8-7771-90C1-DC59-C6CBB15F3F5F}"/>
                </a:ext>
              </a:extLst>
            </p:cNvPr>
            <p:cNvSpPr txBox="1"/>
            <p:nvPr/>
          </p:nvSpPr>
          <p:spPr>
            <a:xfrm>
              <a:off x="9088525" y="3756819"/>
              <a:ext cx="1722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x14 competency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4E678B0-E5A8-7E79-0154-73E958AEF3FE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7A817-D6D1-02F2-8361-E60C71121E0D}"/>
              </a:ext>
            </a:extLst>
          </p:cNvPr>
          <p:cNvSpPr txBox="1"/>
          <p:nvPr/>
        </p:nvSpPr>
        <p:spPr>
          <a:xfrm>
            <a:off x="6647410" y="68425"/>
            <a:ext cx="5083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Accelerating competency and settlement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491CF2-8875-EACC-B312-C17A305DB83F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122F7AD-A3E8-6CB8-9BCB-3DCF59F72E00}"/>
              </a:ext>
            </a:extLst>
          </p:cNvPr>
          <p:cNvSpPr txBox="1"/>
          <p:nvPr/>
        </p:nvSpPr>
        <p:spPr>
          <a:xfrm>
            <a:off x="714013" y="700192"/>
            <a:ext cx="1050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Mermaid Bay settlement under varying levels of accelerated competency (</a:t>
            </a:r>
            <a:r>
              <a:rPr lang="en-US" sz="1800" dirty="0" err="1">
                <a:latin typeface="Arial" panose="020B0604020202020204" pitchFamily="34" charset="0"/>
                <a:cs typeface="Arial" panose="020B0604020202020204" pitchFamily="34" charset="0"/>
              </a:rPr>
              <a:t>b_Intercept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3581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F9843-9A52-F091-E3CD-EAC3E90EE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E5CB231-2B78-6D43-6A8C-9BEDCD57E340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2CD2B-D13C-7B5A-4F9D-EF22481CBE50}"/>
              </a:ext>
            </a:extLst>
          </p:cNvPr>
          <p:cNvSpPr txBox="1"/>
          <p:nvPr/>
        </p:nvSpPr>
        <p:spPr>
          <a:xfrm>
            <a:off x="6647410" y="68425"/>
            <a:ext cx="50836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1) Accelerating competency and settlement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A1A0A7-DFC7-CB28-9358-764CBC925753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pic>
        <p:nvPicPr>
          <p:cNvPr id="18" name="Picture 17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A2907BCF-984A-C2C2-40EF-0BA0FCE37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36" y="1240644"/>
            <a:ext cx="10352235" cy="51761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8901873-D5F9-B6F9-F52F-CA1163864953}"/>
              </a:ext>
            </a:extLst>
          </p:cNvPr>
          <p:cNvSpPr txBox="1"/>
          <p:nvPr/>
        </p:nvSpPr>
        <p:spPr>
          <a:xfrm>
            <a:off x="714013" y="700192"/>
            <a:ext cx="105011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>
                <a:latin typeface="Arial" panose="020B0604020202020204" pitchFamily="34" charset="0"/>
                <a:cs typeface="Arial" panose="020B0604020202020204" pitchFamily="34" charset="0"/>
              </a:rPr>
              <a:t>Significant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improvements in restoration outputs in terms of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total settlement, ii) spatial footprint (number of 20m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gridcells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), iii) settlement density within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809A722-8360-D178-E25C-FE5AF578DF59}"/>
              </a:ext>
            </a:extLst>
          </p:cNvPr>
          <p:cNvSpPr txBox="1"/>
          <p:nvPr/>
        </p:nvSpPr>
        <p:spPr>
          <a:xfrm>
            <a:off x="7589853" y="1131078"/>
            <a:ext cx="319881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x4 increase in settlement potential</a:t>
            </a:r>
          </a:p>
        </p:txBody>
      </p:sp>
    </p:spTree>
    <p:extLst>
      <p:ext uri="{BB962C8B-B14F-4D97-AF65-F5344CB8AC3E}">
        <p14:creationId xmlns:p14="http://schemas.microsoft.com/office/powerpoint/2010/main" val="1876159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27B54BA-F4FB-29B9-179B-FC1783BCB13D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6B587-3D44-73C0-E29F-255E076B893D}"/>
              </a:ext>
            </a:extLst>
          </p:cNvPr>
          <p:cNvSpPr txBox="1"/>
          <p:nvPr/>
        </p:nvSpPr>
        <p:spPr>
          <a:xfrm>
            <a:off x="6647410" y="68425"/>
            <a:ext cx="3147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US" sz="20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Artifical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Larval retention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97EA2D-9EFB-E076-CAD2-C4008CDF7B56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pic>
        <p:nvPicPr>
          <p:cNvPr id="1026" name="Picture 2" descr="Field and flume tank experiments investigating the efficacy of a bubble  curtain to keep harmful jellyfish out of finfish pens - ScienceDirect">
            <a:extLst>
              <a:ext uri="{FF2B5EF4-FFF2-40B4-BE49-F238E27FC236}">
                <a16:creationId xmlns:a16="http://schemas.microsoft.com/office/drawing/2014/main" id="{17D92594-0227-E8B0-D842-5A7B447A2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2507" y="1299990"/>
            <a:ext cx="3865968" cy="23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A map of a tornado&#10;&#10;Description automatically generated">
            <a:extLst>
              <a:ext uri="{FF2B5EF4-FFF2-40B4-BE49-F238E27FC236}">
                <a16:creationId xmlns:a16="http://schemas.microsoft.com/office/drawing/2014/main" id="{D6955992-7346-7202-D44F-579177393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25" y="1299990"/>
            <a:ext cx="7315200" cy="5486400"/>
          </a:xfrm>
          <a:prstGeom prst="rect">
            <a:avLst/>
          </a:prstGeom>
        </p:spPr>
      </p:pic>
      <p:pic>
        <p:nvPicPr>
          <p:cNvPr id="1028" name="Picture 4" descr="Hydrotechnik Lübeck">
            <a:extLst>
              <a:ext uri="{FF2B5EF4-FFF2-40B4-BE49-F238E27FC236}">
                <a16:creationId xmlns:a16="http://schemas.microsoft.com/office/drawing/2014/main" id="{46DAC2A5-24ED-1272-455B-3B0A36843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1046" y="4241570"/>
            <a:ext cx="3585543" cy="2384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245D18D-ABFF-EB12-C7DB-FDE40504EFC1}"/>
              </a:ext>
            </a:extLst>
          </p:cNvPr>
          <p:cNvSpPr txBox="1"/>
          <p:nvPr/>
        </p:nvSpPr>
        <p:spPr>
          <a:xfrm>
            <a:off x="714013" y="700192"/>
            <a:ext cx="105011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Simulated bubble curtain 20m diameter (62.8m hose length) at mermaid release site</a:t>
            </a:r>
          </a:p>
        </p:txBody>
      </p:sp>
    </p:spTree>
    <p:extLst>
      <p:ext uri="{BB962C8B-B14F-4D97-AF65-F5344CB8AC3E}">
        <p14:creationId xmlns:p14="http://schemas.microsoft.com/office/powerpoint/2010/main" val="2431991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830F0-9DDB-F816-9ADF-400BF82A0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ECCD1E1-6EF1-96C2-B4FE-6C451F473B9C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BF1DCC-2A53-441C-BCD6-E91284AAE79D}"/>
              </a:ext>
            </a:extLst>
          </p:cNvPr>
          <p:cNvSpPr txBox="1"/>
          <p:nvPr/>
        </p:nvSpPr>
        <p:spPr>
          <a:xfrm>
            <a:off x="6647410" y="68425"/>
            <a:ext cx="31472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2) </a:t>
            </a:r>
            <a:r>
              <a:rPr lang="en-US" sz="20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Artifical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Larval retention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2C28DF-C46A-E35E-720D-83725D409B51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29B8B9-1373-A912-F387-4F1BEA2EDE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86966" y="1148092"/>
            <a:ext cx="11721947" cy="48841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6CDC1B4-68E0-5DE4-82F2-8D32B7B2A679}"/>
              </a:ext>
            </a:extLst>
          </p:cNvPr>
          <p:cNvSpPr txBox="1"/>
          <p:nvPr/>
        </p:nvSpPr>
        <p:spPr>
          <a:xfrm>
            <a:off x="1490031" y="1148092"/>
            <a:ext cx="9515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i="0" u="none" strike="noStrike" dirty="0">
                <a:solidFill>
                  <a:srgbClr val="000000"/>
                </a:solidFill>
                <a:effectLst/>
                <a:latin typeface="ProximaNova"/>
              </a:rPr>
              <a:t>Artificial retention represents a significant improvement on settlement rates in target areas*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0702BF-2D26-54A6-46D5-38E8ECC4F3E0}"/>
              </a:ext>
            </a:extLst>
          </p:cNvPr>
          <p:cNvSpPr txBox="1"/>
          <p:nvPr/>
        </p:nvSpPr>
        <p:spPr>
          <a:xfrm>
            <a:off x="1047520" y="6032236"/>
            <a:ext cx="9515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solidFill>
                  <a:srgbClr val="000000"/>
                </a:solidFill>
                <a:latin typeface="ProximaNova"/>
              </a:rPr>
              <a:t>* the model assumes </a:t>
            </a:r>
            <a:r>
              <a:rPr lang="en-AU" dirty="0" err="1">
                <a:solidFill>
                  <a:srgbClr val="000000"/>
                </a:solidFill>
                <a:latin typeface="ProximaNova"/>
              </a:rPr>
              <a:t>i</a:t>
            </a:r>
            <a:r>
              <a:rPr lang="en-AU" dirty="0">
                <a:solidFill>
                  <a:srgbClr val="000000"/>
                </a:solidFill>
                <a:latin typeface="ProximaNova"/>
              </a:rPr>
              <a:t>) no loss via the curtain, ii) complete stability across the deployment period, and iii) random settlement within the curtain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8454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0030B-26E6-249E-F1FE-16BC6990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BC1000L – IBC 1000L Tank New (QLD &amp; NSW) | People in Plastic">
            <a:extLst>
              <a:ext uri="{FF2B5EF4-FFF2-40B4-BE49-F238E27FC236}">
                <a16:creationId xmlns:a16="http://schemas.microsoft.com/office/drawing/2014/main" id="{2D47BFC9-6E23-4142-8E34-7A833CC1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329" y="908469"/>
            <a:ext cx="6474803" cy="4577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C83BAF2-0D84-737C-41FB-851DEABBF65F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F3A5-5241-DAC4-0A81-70119AE27F37}"/>
              </a:ext>
            </a:extLst>
          </p:cNvPr>
          <p:cNvSpPr txBox="1"/>
          <p:nvPr/>
        </p:nvSpPr>
        <p:spPr>
          <a:xfrm>
            <a:off x="6647410" y="68425"/>
            <a:ext cx="3762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Time-delayed larval delivery*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A1410-E452-12C9-2777-1719D36764F2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EAD0E-B17D-BE77-6DFF-B257762982B1}"/>
              </a:ext>
            </a:extLst>
          </p:cNvPr>
          <p:cNvSpPr txBox="1"/>
          <p:nvPr/>
        </p:nvSpPr>
        <p:spPr>
          <a:xfrm>
            <a:off x="6737132" y="1187709"/>
            <a:ext cx="5223640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Hypothetical scenario: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10e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-6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larvae are deployed in a container at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Container has holes allowing larvae to exit/disperse when competent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Larvae become competent within container over a 12hr period following exponential time-to-competency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Larvae are immediately competent at time of release (over the 12hr period)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 cycle varies at time of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Settlement then becomes a function of habitat probability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p = 0 settlement larvae disperse to next habitat along dispersal paths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Example uses simulated dispersal model based on Mermaid Bay current meter data</a:t>
            </a:r>
          </a:p>
        </p:txBody>
      </p:sp>
    </p:spTree>
    <p:extLst>
      <p:ext uri="{BB962C8B-B14F-4D97-AF65-F5344CB8AC3E}">
        <p14:creationId xmlns:p14="http://schemas.microsoft.com/office/powerpoint/2010/main" val="31757002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3E881-3F43-B597-2DC7-6D2B120B02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map of the world&#10;&#10;Description automatically generated">
            <a:extLst>
              <a:ext uri="{FF2B5EF4-FFF2-40B4-BE49-F238E27FC236}">
                <a16:creationId xmlns:a16="http://schemas.microsoft.com/office/drawing/2014/main" id="{4C73C244-1A37-5BCA-B0B7-152DD96B5B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l="6870"/>
          <a:stretch/>
        </p:blipFill>
        <p:spPr>
          <a:xfrm>
            <a:off x="-11575" y="773561"/>
            <a:ext cx="5581102" cy="5992794"/>
          </a:xfrm>
          <a:prstGeom prst="rect">
            <a:avLst/>
          </a:prstGeom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D0FAE250-265C-5D7E-8589-939B137CC4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031" y="837811"/>
            <a:ext cx="5826211" cy="3846981"/>
          </a:xfrm>
        </p:spPr>
        <p:txBody>
          <a:bodyPr>
            <a:norm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 million larvae released at three locations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Lizard Island, December 2022 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Contrasting environments: </a:t>
            </a:r>
          </a:p>
          <a:p>
            <a:pPr lvl="1"/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) sheltered bay (Mermaid Reef),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ii) sheltered forereef (Osprey Reef), </a:t>
            </a:r>
          </a:p>
          <a:p>
            <a:pPr lvl="1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iii) exposed forereef (Palfrey Reef)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1ha restoration area surrounding each release site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Larvae tracked for 12 hours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D732B2F-C2F6-E7D4-7819-B80F93603608}"/>
              </a:ext>
            </a:extLst>
          </p:cNvPr>
          <p:cNvSpPr txBox="1">
            <a:spLocks/>
          </p:cNvSpPr>
          <p:nvPr/>
        </p:nvSpPr>
        <p:spPr>
          <a:xfrm>
            <a:off x="675802" y="2341414"/>
            <a:ext cx="1683109" cy="3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Osprey Reef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FE856F6D-E4A4-A357-E2BC-E37EFFF8F25D}"/>
              </a:ext>
            </a:extLst>
          </p:cNvPr>
          <p:cNvSpPr txBox="1">
            <a:spLocks/>
          </p:cNvSpPr>
          <p:nvPr/>
        </p:nvSpPr>
        <p:spPr>
          <a:xfrm>
            <a:off x="1579119" y="837811"/>
            <a:ext cx="1683109" cy="3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Mermaid Bay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51BC888-A320-A5A2-C567-3D33D8176A61}"/>
              </a:ext>
            </a:extLst>
          </p:cNvPr>
          <p:cNvSpPr txBox="1">
            <a:spLocks/>
          </p:cNvSpPr>
          <p:nvPr/>
        </p:nvSpPr>
        <p:spPr>
          <a:xfrm>
            <a:off x="706582" y="6285445"/>
            <a:ext cx="1683109" cy="3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Palfrey Reef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9D4FAF3A-D241-208B-5316-AA7BBC039F1F}"/>
              </a:ext>
            </a:extLst>
          </p:cNvPr>
          <p:cNvSpPr txBox="1">
            <a:spLocks/>
          </p:cNvSpPr>
          <p:nvPr/>
        </p:nvSpPr>
        <p:spPr>
          <a:xfrm>
            <a:off x="5626255" y="4649491"/>
            <a:ext cx="5826211" cy="20862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coralseed settings: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20% exogenous mortality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Type II mortality curve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Exponential settlement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9CA01B-7772-912F-8FC8-6E416DE163C9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05AA26C-4D02-4399-75D9-428A535BA231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A9DEE21-7BE4-2210-AE9D-B726001F1CDE}"/>
              </a:ext>
            </a:extLst>
          </p:cNvPr>
          <p:cNvSpPr txBox="1"/>
          <p:nvPr/>
        </p:nvSpPr>
        <p:spPr>
          <a:xfrm>
            <a:off x="6647410" y="98405"/>
            <a:ext cx="26516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coralseed simulations</a:t>
            </a:r>
          </a:p>
        </p:txBody>
      </p:sp>
    </p:spTree>
    <p:extLst>
      <p:ext uri="{BB962C8B-B14F-4D97-AF65-F5344CB8AC3E}">
        <p14:creationId xmlns:p14="http://schemas.microsoft.com/office/powerpoint/2010/main" val="40963186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0030B-26E6-249E-F1FE-16BC69904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83BAF2-0D84-737C-41FB-851DEABBF65F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6DF3A5-5241-DAC4-0A81-70119AE27F37}"/>
              </a:ext>
            </a:extLst>
          </p:cNvPr>
          <p:cNvSpPr txBox="1"/>
          <p:nvPr/>
        </p:nvSpPr>
        <p:spPr>
          <a:xfrm>
            <a:off x="6647410" y="68425"/>
            <a:ext cx="37628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Time-delayed larval delivery*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A1410-E452-12C9-2777-1719D36764F2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1EAD0E-B17D-BE77-6DFF-B257762982B1}"/>
              </a:ext>
            </a:extLst>
          </p:cNvPr>
          <p:cNvSpPr txBox="1"/>
          <p:nvPr/>
        </p:nvSpPr>
        <p:spPr>
          <a:xfrm>
            <a:off x="6737132" y="1187709"/>
            <a:ext cx="522364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Hypothetical scenario: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10e</a:t>
            </a:r>
            <a:r>
              <a:rPr lang="en-US" sz="1600" baseline="30000" dirty="0">
                <a:latin typeface="Arial" panose="020B0604020202020204" pitchFamily="34" charset="0"/>
                <a:cs typeface="Arial" panose="020B0604020202020204" pitchFamily="34" charset="0"/>
              </a:rPr>
              <a:t>-6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larvae are deployed in a container at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Container has holes allowing larvae to exit/disperse when competent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Larvae become competent within container over a 12hr period following exponential time-to-competency curve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Larvae are immediately competent at time of release (over the 12hr period)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Current cycle varies at time of release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Settlement then becomes a function of habitat probability at the adjacent release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If p = 0 then larvae disperse and may settle within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neighbouring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habitats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FD582E-80B9-615D-1B75-DB8A4AF251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9371" y="1013081"/>
            <a:ext cx="5069059" cy="3379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31EC89-362B-A7F3-D578-A8B2F70D6C49}"/>
              </a:ext>
            </a:extLst>
          </p:cNvPr>
          <p:cNvSpPr txBox="1"/>
          <p:nvPr/>
        </p:nvSpPr>
        <p:spPr>
          <a:xfrm>
            <a:off x="812316" y="4392454"/>
            <a:ext cx="46876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Example uses simulated dispersal model based on Mermaid Bay current meter data</a:t>
            </a: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100k initial larvae, 38% settle within first 12hrs (exponential model)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757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CD56-A73C-23C5-1937-0FB6A44A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1BEB94-9651-3DD4-D18F-1A479668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43433" y="249024"/>
            <a:ext cx="11293952" cy="5646976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34BF3E-4FDD-BB68-0672-C713C97EBA54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64CE0-6552-0D92-B40E-9A1A942A32E4}"/>
              </a:ext>
            </a:extLst>
          </p:cNvPr>
          <p:cNvSpPr txBox="1"/>
          <p:nvPr/>
        </p:nvSpPr>
        <p:spPr>
          <a:xfrm>
            <a:off x="5990501" y="68425"/>
            <a:ext cx="5686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Time-delayed larval delivery – </a:t>
            </a:r>
            <a:r>
              <a:rPr lang="en-US" sz="20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seedbox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431E4-14E0-A9C5-8FD9-DCFD5A10B695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</p:spTree>
    <p:extLst>
      <p:ext uri="{BB962C8B-B14F-4D97-AF65-F5344CB8AC3E}">
        <p14:creationId xmlns:p14="http://schemas.microsoft.com/office/powerpoint/2010/main" val="1376562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CD56-A73C-23C5-1937-0FB6A44A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34BF3E-4FDD-BB68-0672-C713C97EBA54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64CE0-6552-0D92-B40E-9A1A942A32E4}"/>
              </a:ext>
            </a:extLst>
          </p:cNvPr>
          <p:cNvSpPr txBox="1"/>
          <p:nvPr/>
        </p:nvSpPr>
        <p:spPr>
          <a:xfrm>
            <a:off x="5990501" y="68425"/>
            <a:ext cx="5686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Time-delayed larval delivery – </a:t>
            </a:r>
            <a:r>
              <a:rPr lang="en-US" sz="20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seedbox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431E4-14E0-A9C5-8FD9-DCFD5A10B695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236950-D74D-BAA1-BE2E-1F64B11E1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987" y="1239196"/>
            <a:ext cx="7620000" cy="508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7FCDF5E-828D-A6EA-8E62-9E8278DB73A4}"/>
              </a:ext>
            </a:extLst>
          </p:cNvPr>
          <p:cNvSpPr txBox="1"/>
          <p:nvPr/>
        </p:nvSpPr>
        <p:spPr>
          <a:xfrm>
            <a:off x="133004" y="1646870"/>
            <a:ext cx="4117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Close-up on release area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27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CD56-A73C-23C5-1937-0FB6A44A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76A2287-CE03-13E3-3B50-ADAA558B4AC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5734" y="249024"/>
            <a:ext cx="11293200" cy="56466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34BF3E-4FDD-BB68-0672-C713C97EBA54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164CE0-6552-0D92-B40E-9A1A942A32E4}"/>
              </a:ext>
            </a:extLst>
          </p:cNvPr>
          <p:cNvSpPr txBox="1"/>
          <p:nvPr/>
        </p:nvSpPr>
        <p:spPr>
          <a:xfrm>
            <a:off x="5990501" y="68425"/>
            <a:ext cx="56864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3) Time-delayed larval delivery – </a:t>
            </a:r>
            <a:r>
              <a:rPr lang="en-US" sz="2000" u="sng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seedbox</a:t>
            </a: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431E4-14E0-A9C5-8FD9-DCFD5A10B695}"/>
              </a:ext>
            </a:extLst>
          </p:cNvPr>
          <p:cNvSpPr txBox="1"/>
          <p:nvPr/>
        </p:nvSpPr>
        <p:spPr>
          <a:xfrm>
            <a:off x="133004" y="68425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2: Interventions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9A7884-DB43-DECD-1B69-DEFABF47C6E4}"/>
              </a:ext>
            </a:extLst>
          </p:cNvPr>
          <p:cNvSpPr txBox="1"/>
          <p:nvPr/>
        </p:nvSpPr>
        <p:spPr>
          <a:xfrm>
            <a:off x="6096000" y="5187738"/>
            <a:ext cx="4390417" cy="9848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5-fol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 increase in local settlement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localised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retention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180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CD56-A73C-23C5-1937-0FB6A44AD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E34BF3E-4FDD-BB68-0672-C713C97EBA54}"/>
              </a:ext>
            </a:extLst>
          </p:cNvPr>
          <p:cNvSpPr/>
          <p:nvPr/>
        </p:nvSpPr>
        <p:spPr>
          <a:xfrm>
            <a:off x="-16626" y="-16625"/>
            <a:ext cx="12208625" cy="631767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7431E4-14E0-A9C5-8FD9-DCFD5A10B695}"/>
              </a:ext>
            </a:extLst>
          </p:cNvPr>
          <p:cNvSpPr txBox="1"/>
          <p:nvPr/>
        </p:nvSpPr>
        <p:spPr>
          <a:xfrm>
            <a:off x="133004" y="68425"/>
            <a:ext cx="2409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points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A1991CF-8A1E-9C24-065E-C9985C888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In optimal conditions of high retention industrial-scale production of larvae (~100 million) can result in an average settlement of 1000 larvae per m2 over a 1 ha plot (higher clustering within plot)</a:t>
            </a:r>
          </a:p>
          <a:p>
            <a:r>
              <a:rPr lang="en-US" dirty="0"/>
              <a:t>Substantial diffuse spillover effects can </a:t>
            </a:r>
            <a:r>
              <a:rPr lang="en-US" dirty="0" err="1"/>
              <a:t>propogate</a:t>
            </a:r>
            <a:r>
              <a:rPr lang="en-US" dirty="0"/>
              <a:t> low-density settlement across adjacent reefs</a:t>
            </a:r>
          </a:p>
          <a:p>
            <a:r>
              <a:rPr lang="en-US" dirty="0"/>
              <a:t>Low retention reseeding in high flow environments can broadly distribute larvae but with ecologically low densities</a:t>
            </a:r>
          </a:p>
          <a:p>
            <a:r>
              <a:rPr lang="en-US" dirty="0"/>
              <a:t>Interventions may substantially increase the efficacy of larval reseeding at sites</a:t>
            </a:r>
          </a:p>
          <a:p>
            <a:r>
              <a:rPr lang="en-US" dirty="0"/>
              <a:t>Simulation models indicate that interventions can a 4-40% increase in settlement over a “best case” optimal scenario </a:t>
            </a:r>
          </a:p>
        </p:txBody>
      </p:sp>
    </p:spTree>
    <p:extLst>
      <p:ext uri="{BB962C8B-B14F-4D97-AF65-F5344CB8AC3E}">
        <p14:creationId xmlns:p14="http://schemas.microsoft.com/office/powerpoint/2010/main" val="29096542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6977A0-9748-3421-B9CD-044618FE2F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ap of the continent&#10;&#10;Description automatically generated">
            <a:extLst>
              <a:ext uri="{FF2B5EF4-FFF2-40B4-BE49-F238E27FC236}">
                <a16:creationId xmlns:a16="http://schemas.microsoft.com/office/drawing/2014/main" id="{01E6D54B-9065-09BE-8026-2191A8A63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078"/>
          <a:stretch/>
        </p:blipFill>
        <p:spPr>
          <a:xfrm>
            <a:off x="0" y="642260"/>
            <a:ext cx="6267796" cy="6137587"/>
          </a:xfrm>
          <a:prstGeom prst="rect">
            <a:avLst/>
          </a:prstGeo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1D25C52-9909-E45E-9574-17668048CA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7410" y="870635"/>
            <a:ext cx="4489467" cy="5369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u="sng" dirty="0">
                <a:latin typeface="Arial" panose="020B0604020202020204" pitchFamily="34" charset="0"/>
                <a:cs typeface="Arial" panose="020B0604020202020204" pitchFamily="34" charset="0"/>
              </a:rPr>
              <a:t>Where do 3 million larvae go? 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AD8E8D0-CEA4-2914-A409-35766276B670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8B62A3-FD39-8FC2-7689-5A75B7B25951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4D2EB37-6BEF-714D-A9C1-BE5371268144}"/>
              </a:ext>
            </a:extLst>
          </p:cNvPr>
          <p:cNvSpPr txBox="1"/>
          <p:nvPr/>
        </p:nvSpPr>
        <p:spPr>
          <a:xfrm>
            <a:off x="6647410" y="98405"/>
            <a:ext cx="3462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Spatially mapping settlement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630A1DC3-A487-50F5-1E32-DA9E46AAFAFB}"/>
              </a:ext>
            </a:extLst>
          </p:cNvPr>
          <p:cNvSpPr txBox="1">
            <a:spLocks/>
          </p:cNvSpPr>
          <p:nvPr/>
        </p:nvSpPr>
        <p:spPr>
          <a:xfrm>
            <a:off x="675802" y="2341414"/>
            <a:ext cx="1683109" cy="3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Osprey Reef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9AA73EDD-6EE8-4A3C-9527-3CB2EE17D650}"/>
              </a:ext>
            </a:extLst>
          </p:cNvPr>
          <p:cNvSpPr txBox="1">
            <a:spLocks/>
          </p:cNvSpPr>
          <p:nvPr/>
        </p:nvSpPr>
        <p:spPr>
          <a:xfrm>
            <a:off x="1579119" y="837811"/>
            <a:ext cx="1683109" cy="3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Mermaid Bay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9C03B6B2-60A6-0BD2-2810-BC47F3623595}"/>
              </a:ext>
            </a:extLst>
          </p:cNvPr>
          <p:cNvSpPr txBox="1">
            <a:spLocks/>
          </p:cNvSpPr>
          <p:nvPr/>
        </p:nvSpPr>
        <p:spPr>
          <a:xfrm>
            <a:off x="706582" y="6285445"/>
            <a:ext cx="1683109" cy="3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Palfrey Reef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713C2A-A9B5-C7ED-E5EA-26F3481158AE}"/>
              </a:ext>
            </a:extLst>
          </p:cNvPr>
          <p:cNvSpPr txBox="1"/>
          <p:nvPr/>
        </p:nvSpPr>
        <p:spPr>
          <a:xfrm>
            <a:off x="7217420" y="2210948"/>
            <a:ext cx="36582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Highest retention and settlement at mermaid but broad settlement spillover &gt;9hrs after release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75A486-B0FB-8D11-A661-CF68A34FA4DE}"/>
              </a:ext>
            </a:extLst>
          </p:cNvPr>
          <p:cNvSpPr txBox="1"/>
          <p:nvPr/>
        </p:nvSpPr>
        <p:spPr>
          <a:xfrm>
            <a:off x="5830485" y="5606830"/>
            <a:ext cx="4092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Continuous settlement across Palfrey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8440560-ED41-F345-45AF-53DB89361CA7}"/>
              </a:ext>
            </a:extLst>
          </p:cNvPr>
          <p:cNvSpPr txBox="1"/>
          <p:nvPr/>
        </p:nvSpPr>
        <p:spPr>
          <a:xfrm>
            <a:off x="6711074" y="3549034"/>
            <a:ext cx="436213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Early settlement at Osprey across isolated reef patches</a:t>
            </a:r>
            <a:b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0C4FCF-A502-B199-71A1-3B86E4F72712}"/>
              </a:ext>
            </a:extLst>
          </p:cNvPr>
          <p:cNvCxnSpPr>
            <a:cxnSpLocks/>
          </p:cNvCxnSpPr>
          <p:nvPr/>
        </p:nvCxnSpPr>
        <p:spPr>
          <a:xfrm flipH="1" flipV="1">
            <a:off x="4257207" y="1661816"/>
            <a:ext cx="2960213" cy="773274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F22ED04-1EB6-B101-334E-4101344B1DD4}"/>
              </a:ext>
            </a:extLst>
          </p:cNvPr>
          <p:cNvCxnSpPr>
            <a:cxnSpLocks/>
          </p:cNvCxnSpPr>
          <p:nvPr/>
        </p:nvCxnSpPr>
        <p:spPr>
          <a:xfrm flipH="1">
            <a:off x="2964477" y="5791496"/>
            <a:ext cx="2866008" cy="212585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94E3AA8-55C2-A2D0-9E9C-391D6BD8DA45}"/>
              </a:ext>
            </a:extLst>
          </p:cNvPr>
          <p:cNvCxnSpPr>
            <a:cxnSpLocks/>
          </p:cNvCxnSpPr>
          <p:nvPr/>
        </p:nvCxnSpPr>
        <p:spPr>
          <a:xfrm flipH="1" flipV="1">
            <a:off x="1893077" y="3593192"/>
            <a:ext cx="4754333" cy="192694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8214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6256D4-3760-248E-9C6F-A06DA669C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map of the world&#10;&#10;Description automatically generated">
            <a:extLst>
              <a:ext uri="{FF2B5EF4-FFF2-40B4-BE49-F238E27FC236}">
                <a16:creationId xmlns:a16="http://schemas.microsoft.com/office/drawing/2014/main" id="{0C43AFA2-A3EA-7E83-CAA8-00FC1A4D9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5"/>
          <a:stretch/>
        </p:blipFill>
        <p:spPr>
          <a:xfrm>
            <a:off x="-2273" y="639711"/>
            <a:ext cx="6265450" cy="614986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ADBDCB7-BD4F-E144-A23F-660A91E179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4296" y="701179"/>
            <a:ext cx="5977246" cy="12073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Plot size = 20*20m2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Maximum density within plots: 106 settlers per m2</a:t>
            </a:r>
          </a:p>
          <a:p>
            <a:pPr marL="0" indent="0">
              <a:buNone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Required density: 3000 settlers per m2?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CCE0E6-8A41-6A4D-E92F-E9217B9161C6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7300C4-AD75-8BAD-E690-76788A0AB0CA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89587B-AB45-D4E4-45FD-4473AD28FC20}"/>
              </a:ext>
            </a:extLst>
          </p:cNvPr>
          <p:cNvSpPr txBox="1"/>
          <p:nvPr/>
        </p:nvSpPr>
        <p:spPr>
          <a:xfrm>
            <a:off x="6647410" y="98405"/>
            <a:ext cx="2775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Settlement per hectare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DE0E049-8B52-B164-CE71-BDE244F111F7}"/>
              </a:ext>
            </a:extLst>
          </p:cNvPr>
          <p:cNvSpPr txBox="1">
            <a:spLocks/>
          </p:cNvSpPr>
          <p:nvPr/>
        </p:nvSpPr>
        <p:spPr>
          <a:xfrm>
            <a:off x="675802" y="2341414"/>
            <a:ext cx="1683109" cy="3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Osprey Reef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4668E09-3CB2-7944-3037-2EB8A9F52B2F}"/>
              </a:ext>
            </a:extLst>
          </p:cNvPr>
          <p:cNvSpPr txBox="1">
            <a:spLocks/>
          </p:cNvSpPr>
          <p:nvPr/>
        </p:nvSpPr>
        <p:spPr>
          <a:xfrm>
            <a:off x="1579119" y="837811"/>
            <a:ext cx="1683109" cy="3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Mermaid Bay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1802DC1-359A-B587-EEF3-DA816E3B3661}"/>
              </a:ext>
            </a:extLst>
          </p:cNvPr>
          <p:cNvSpPr txBox="1">
            <a:spLocks/>
          </p:cNvSpPr>
          <p:nvPr/>
        </p:nvSpPr>
        <p:spPr>
          <a:xfrm>
            <a:off x="706582" y="6285445"/>
            <a:ext cx="1683109" cy="3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Palfrey Reef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F109923-233E-782B-C62B-4EBB723AF963}"/>
              </a:ext>
            </a:extLst>
          </p:cNvPr>
          <p:cNvSpPr txBox="1"/>
          <p:nvPr/>
        </p:nvSpPr>
        <p:spPr>
          <a:xfrm>
            <a:off x="7217420" y="2255752"/>
            <a:ext cx="47853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Concentrated settlement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Patchy spillover (limited number of larvae no habitat limitation)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FE0C06-C6CC-BF19-3506-D014E8FC49C1}"/>
              </a:ext>
            </a:extLst>
          </p:cNvPr>
          <p:cNvSpPr txBox="1"/>
          <p:nvPr/>
        </p:nvSpPr>
        <p:spPr>
          <a:xfrm>
            <a:off x="7026731" y="3671908"/>
            <a:ext cx="415227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Diffuse settlement (high numbers of larvae, substrate limited due to patchy seascape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Concentrated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settlement ~2km from release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42371F-5F02-ADB9-E173-2F446679C280}"/>
              </a:ext>
            </a:extLst>
          </p:cNvPr>
          <p:cNvSpPr txBox="1"/>
          <p:nvPr/>
        </p:nvSpPr>
        <p:spPr>
          <a:xfrm>
            <a:off x="5231568" y="6678405"/>
            <a:ext cx="61159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Continuous low density dispersal across forereef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94D901-533A-61B7-B243-973C0C70EB67}"/>
              </a:ext>
            </a:extLst>
          </p:cNvPr>
          <p:cNvSpPr txBox="1"/>
          <p:nvPr/>
        </p:nvSpPr>
        <p:spPr>
          <a:xfrm>
            <a:off x="6047669" y="5642062"/>
            <a:ext cx="61609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Diffuse settlement across long reef slopes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 spatial footprint but l</a:t>
            </a:r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ow density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BC88E9-6F82-33B5-A751-833F286B05F0}"/>
              </a:ext>
            </a:extLst>
          </p:cNvPr>
          <p:cNvCxnSpPr>
            <a:cxnSpLocks/>
          </p:cNvCxnSpPr>
          <p:nvPr/>
        </p:nvCxnSpPr>
        <p:spPr>
          <a:xfrm flipH="1" flipV="1">
            <a:off x="2995448" y="1223211"/>
            <a:ext cx="4221972" cy="121187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93F7C82-225B-EC45-239E-6DCE01DC4111}"/>
              </a:ext>
            </a:extLst>
          </p:cNvPr>
          <p:cNvCxnSpPr>
            <a:cxnSpLocks/>
          </p:cNvCxnSpPr>
          <p:nvPr/>
        </p:nvCxnSpPr>
        <p:spPr>
          <a:xfrm flipH="1">
            <a:off x="2785676" y="5888880"/>
            <a:ext cx="3261993" cy="344399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143ED82-9EA0-3A3A-A84B-DDB5FA7281E6}"/>
              </a:ext>
            </a:extLst>
          </p:cNvPr>
          <p:cNvCxnSpPr>
            <a:cxnSpLocks/>
          </p:cNvCxnSpPr>
          <p:nvPr/>
        </p:nvCxnSpPr>
        <p:spPr>
          <a:xfrm flipH="1" flipV="1">
            <a:off x="1765738" y="4047681"/>
            <a:ext cx="5260993" cy="586861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E7FB9F2-AAF7-76DA-BE39-79BE03B016E3}"/>
              </a:ext>
            </a:extLst>
          </p:cNvPr>
          <p:cNvCxnSpPr>
            <a:cxnSpLocks/>
          </p:cNvCxnSpPr>
          <p:nvPr/>
        </p:nvCxnSpPr>
        <p:spPr>
          <a:xfrm flipH="1" flipV="1">
            <a:off x="3731172" y="2045123"/>
            <a:ext cx="3486248" cy="681691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CD645C-4975-71D6-8ABC-1EA50603DB61}"/>
              </a:ext>
            </a:extLst>
          </p:cNvPr>
          <p:cNvCxnSpPr>
            <a:cxnSpLocks/>
          </p:cNvCxnSpPr>
          <p:nvPr/>
        </p:nvCxnSpPr>
        <p:spPr>
          <a:xfrm flipH="1" flipV="1">
            <a:off x="1471448" y="3429000"/>
            <a:ext cx="5555283" cy="416017"/>
          </a:xfrm>
          <a:prstGeom prst="straightConnector1">
            <a:avLst/>
          </a:prstGeom>
          <a:ln w="952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95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6B9CB20-B5D6-998A-FA09-179B2547322F}"/>
              </a:ext>
            </a:extLst>
          </p:cNvPr>
          <p:cNvSpPr txBox="1">
            <a:spLocks/>
          </p:cNvSpPr>
          <p:nvPr/>
        </p:nvSpPr>
        <p:spPr>
          <a:xfrm>
            <a:off x="6375862" y="4952184"/>
            <a:ext cx="5070763" cy="1731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3605C97-8BC6-06B3-31B2-384D1C225D8B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1A31CEE-0BE6-22A8-543E-296DB9D5116E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2C797E-CED1-F5F6-85F6-BCFBDBE77150}"/>
              </a:ext>
            </a:extLst>
          </p:cNvPr>
          <p:cNvSpPr txBox="1"/>
          <p:nvPr/>
        </p:nvSpPr>
        <p:spPr>
          <a:xfrm>
            <a:off x="6647410" y="68425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Mermaid Bay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5DC64F-C499-0E60-2FD4-C00C11306DB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8486" y="721592"/>
            <a:ext cx="7219303" cy="6136408"/>
          </a:xfrm>
          <a:prstGeom prst="rect">
            <a:avLst/>
          </a:prstGeom>
        </p:spPr>
      </p:pic>
      <p:pic>
        <p:nvPicPr>
          <p:cNvPr id="5" name="Picture 4" descr="A map of the continent&#10;&#10;Description automatically generated">
            <a:extLst>
              <a:ext uri="{FF2B5EF4-FFF2-40B4-BE49-F238E27FC236}">
                <a16:creationId xmlns:a16="http://schemas.microsoft.com/office/drawing/2014/main" id="{893FF19C-0BA8-F356-70D7-510275A90C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46" b="2078"/>
          <a:stretch/>
        </p:blipFill>
        <p:spPr>
          <a:xfrm>
            <a:off x="133004" y="721592"/>
            <a:ext cx="2052536" cy="24316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D7C079-59F3-F6CD-BCB2-4F2E024ADE34}"/>
              </a:ext>
            </a:extLst>
          </p:cNvPr>
          <p:cNvSpPr txBox="1"/>
          <p:nvPr/>
        </p:nvSpPr>
        <p:spPr>
          <a:xfrm>
            <a:off x="1793175" y="1088221"/>
            <a:ext cx="16946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Mermaid Bay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337368A-C917-FF35-61CD-73C50C03C97C}"/>
              </a:ext>
            </a:extLst>
          </p:cNvPr>
          <p:cNvCxnSpPr>
            <a:cxnSpLocks/>
          </p:cNvCxnSpPr>
          <p:nvPr/>
        </p:nvCxnSpPr>
        <p:spPr>
          <a:xfrm>
            <a:off x="5097294" y="1498059"/>
            <a:ext cx="3463046" cy="439373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D89761A-BDBF-2ADA-6834-1AD9796F7C55}"/>
              </a:ext>
            </a:extLst>
          </p:cNvPr>
          <p:cNvCxnSpPr>
            <a:cxnSpLocks/>
          </p:cNvCxnSpPr>
          <p:nvPr/>
        </p:nvCxnSpPr>
        <p:spPr>
          <a:xfrm>
            <a:off x="5097294" y="4503906"/>
            <a:ext cx="3664084" cy="712939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76479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A5FA4C66-CC0A-C7F0-796E-8CB80C55071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02280" y="700192"/>
            <a:ext cx="7385479" cy="615456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3FA70C1-D963-59EC-4103-B2DEB17B140D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4C22A-53EB-B146-D501-4E0663304276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4DE169-2C0E-BF56-2FA7-60DA4AF14B97}"/>
              </a:ext>
            </a:extLst>
          </p:cNvPr>
          <p:cNvSpPr txBox="1"/>
          <p:nvPr/>
        </p:nvSpPr>
        <p:spPr>
          <a:xfrm>
            <a:off x="6647410" y="68425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Osprey Reef</a:t>
            </a:r>
          </a:p>
        </p:txBody>
      </p:sp>
      <p:pic>
        <p:nvPicPr>
          <p:cNvPr id="2" name="Picture 1" descr="A map of the continent&#10;&#10;Description automatically generated">
            <a:extLst>
              <a:ext uri="{FF2B5EF4-FFF2-40B4-BE49-F238E27FC236}">
                <a16:creationId xmlns:a16="http://schemas.microsoft.com/office/drawing/2014/main" id="{0260BD10-50F1-BB8C-6F4D-B930C6A55D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46" b="2078"/>
          <a:stretch/>
        </p:blipFill>
        <p:spPr>
          <a:xfrm>
            <a:off x="133004" y="721592"/>
            <a:ext cx="2052536" cy="24316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7A3FF6-0931-E5B1-491D-A61E3D099873}"/>
              </a:ext>
            </a:extLst>
          </p:cNvPr>
          <p:cNvSpPr txBox="1"/>
          <p:nvPr/>
        </p:nvSpPr>
        <p:spPr>
          <a:xfrm>
            <a:off x="804241" y="1623243"/>
            <a:ext cx="1622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Osprey Reef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E84FF8E-5B4B-6B09-6CB4-C4711BBFFDAE}"/>
              </a:ext>
            </a:extLst>
          </p:cNvPr>
          <p:cNvCxnSpPr>
            <a:cxnSpLocks/>
          </p:cNvCxnSpPr>
          <p:nvPr/>
        </p:nvCxnSpPr>
        <p:spPr>
          <a:xfrm>
            <a:off x="6104312" y="1186774"/>
            <a:ext cx="2553305" cy="436469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E34BAA9-CDA0-CE84-6956-2A9EF37A5F1B}"/>
              </a:ext>
            </a:extLst>
          </p:cNvPr>
          <p:cNvCxnSpPr>
            <a:cxnSpLocks/>
          </p:cNvCxnSpPr>
          <p:nvPr/>
        </p:nvCxnSpPr>
        <p:spPr>
          <a:xfrm>
            <a:off x="6186791" y="4250987"/>
            <a:ext cx="2616741" cy="758758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5325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297A4-1503-D744-6AE1-99ADAE5FE9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4E95EE7-28AA-755B-D075-7AACBF34F201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1E0B19-1034-A78A-3984-263D6B3FEA55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1C4129-6095-EDA8-97F5-2C3FFDCCD299}"/>
              </a:ext>
            </a:extLst>
          </p:cNvPr>
          <p:cNvSpPr txBox="1"/>
          <p:nvPr/>
        </p:nvSpPr>
        <p:spPr>
          <a:xfrm>
            <a:off x="6647410" y="68425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Palfrey Reef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01AA93-07AC-8A0A-B02F-E0E04525103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83832" y="700192"/>
            <a:ext cx="7244480" cy="6157808"/>
          </a:xfrm>
          <a:prstGeom prst="rect">
            <a:avLst/>
          </a:prstGeom>
        </p:spPr>
      </p:pic>
      <p:pic>
        <p:nvPicPr>
          <p:cNvPr id="2" name="Picture 1" descr="A map of the continent&#10;&#10;Description automatically generated">
            <a:extLst>
              <a:ext uri="{FF2B5EF4-FFF2-40B4-BE49-F238E27FC236}">
                <a16:creationId xmlns:a16="http://schemas.microsoft.com/office/drawing/2014/main" id="{CA3F327D-61B7-5803-4AEC-5A1B7DAE7A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46" b="2078"/>
          <a:stretch/>
        </p:blipFill>
        <p:spPr>
          <a:xfrm>
            <a:off x="133004" y="721592"/>
            <a:ext cx="2052536" cy="24316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A36587-CA74-50EF-2E19-7FB7B6712EED}"/>
              </a:ext>
            </a:extLst>
          </p:cNvPr>
          <p:cNvSpPr txBox="1"/>
          <p:nvPr/>
        </p:nvSpPr>
        <p:spPr>
          <a:xfrm>
            <a:off x="1387885" y="2513962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Palfrey Reef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C00F3E2-6078-84D4-299E-7B41DB1310E7}"/>
              </a:ext>
            </a:extLst>
          </p:cNvPr>
          <p:cNvCxnSpPr>
            <a:cxnSpLocks/>
          </p:cNvCxnSpPr>
          <p:nvPr/>
        </p:nvCxnSpPr>
        <p:spPr>
          <a:xfrm>
            <a:off x="4980562" y="1468877"/>
            <a:ext cx="3784059" cy="468555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E75927-454C-946E-6ADC-4BE27547407A}"/>
              </a:ext>
            </a:extLst>
          </p:cNvPr>
          <p:cNvCxnSpPr>
            <a:cxnSpLocks/>
          </p:cNvCxnSpPr>
          <p:nvPr/>
        </p:nvCxnSpPr>
        <p:spPr>
          <a:xfrm>
            <a:off x="5081486" y="4533089"/>
            <a:ext cx="3829050" cy="680937"/>
          </a:xfrm>
          <a:prstGeom prst="straightConnector1">
            <a:avLst/>
          </a:prstGeom>
          <a:ln w="9525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8381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3BB04E-A401-172F-3F50-A0A3E1EAC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F0B11D-D26D-06A9-766D-9D42332E76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5872" b="25872"/>
          <a:stretch/>
        </p:blipFill>
        <p:spPr>
          <a:xfrm>
            <a:off x="321604" y="502662"/>
            <a:ext cx="11618423" cy="46722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0438FB3-F738-C86F-A4FA-A96A52CD4BC1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2089C2-F9B7-192E-8E47-A2005AA8B35C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C81A80-BCCF-1C9D-1EE0-6A57742BFE7F}"/>
              </a:ext>
            </a:extLst>
          </p:cNvPr>
          <p:cNvSpPr txBox="1"/>
          <p:nvPr/>
        </p:nvSpPr>
        <p:spPr>
          <a:xfrm>
            <a:off x="6647410" y="68425"/>
            <a:ext cx="332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Summary points:</a:t>
            </a:r>
          </a:p>
        </p:txBody>
      </p:sp>
    </p:spTree>
    <p:extLst>
      <p:ext uri="{BB962C8B-B14F-4D97-AF65-F5344CB8AC3E}">
        <p14:creationId xmlns:p14="http://schemas.microsoft.com/office/powerpoint/2010/main" val="234801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3BEA7C-5342-F920-26B1-C35C6E8D2F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132C7-CCA0-FA29-046B-60DBD23B99FA}"/>
              </a:ext>
            </a:extLst>
          </p:cNvPr>
          <p:cNvSpPr/>
          <p:nvPr/>
        </p:nvSpPr>
        <p:spPr>
          <a:xfrm>
            <a:off x="0" y="-16627"/>
            <a:ext cx="12208625" cy="631767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E43290-D8E7-E15E-5FBA-D0E438AD5B0B}"/>
              </a:ext>
            </a:extLst>
          </p:cNvPr>
          <p:cNvSpPr txBox="1"/>
          <p:nvPr/>
        </p:nvSpPr>
        <p:spPr>
          <a:xfrm>
            <a:off x="133004" y="68425"/>
            <a:ext cx="27687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 1: Simulations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47ACE5-C90B-3693-C976-101EA792242B}"/>
              </a:ext>
            </a:extLst>
          </p:cNvPr>
          <p:cNvSpPr txBox="1"/>
          <p:nvPr/>
        </p:nvSpPr>
        <p:spPr>
          <a:xfrm>
            <a:off x="6647410" y="68425"/>
            <a:ext cx="3320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2000" u="sng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High-level Summary points: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C3CE94D-5469-F5C0-C81A-815C71A899D2}"/>
              </a:ext>
            </a:extLst>
          </p:cNvPr>
          <p:cNvGrpSpPr/>
          <p:nvPr/>
        </p:nvGrpSpPr>
        <p:grpSpPr>
          <a:xfrm>
            <a:off x="4795795" y="700192"/>
            <a:ext cx="7023370" cy="5852809"/>
            <a:chOff x="3531139" y="653914"/>
            <a:chExt cx="7023370" cy="585280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B3B0013-755F-140C-FD51-7D0C8989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3531139" y="653914"/>
              <a:ext cx="7023370" cy="5852809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1FE501-45C6-F8EB-6989-9396987150F2}"/>
                </a:ext>
              </a:extLst>
            </p:cNvPr>
            <p:cNvSpPr txBox="1"/>
            <p:nvPr/>
          </p:nvSpPr>
          <p:spPr>
            <a:xfrm>
              <a:off x="4326376" y="2218718"/>
              <a:ext cx="13051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58% of settlers</a:t>
              </a:r>
              <a:endParaRPr lang="en-US" sz="12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BB9BE2D-0603-9AE8-4FBB-9F2A6EDFAAEE}"/>
                </a:ext>
              </a:extLst>
            </p:cNvPr>
            <p:cNvSpPr txBox="1"/>
            <p:nvPr/>
          </p:nvSpPr>
          <p:spPr>
            <a:xfrm>
              <a:off x="4316646" y="2568309"/>
              <a:ext cx="13051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42% of settlers</a:t>
              </a:r>
              <a:endParaRPr lang="en-US" sz="12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0D8899-FA35-183A-284C-C67471DD7285}"/>
                </a:ext>
              </a:extLst>
            </p:cNvPr>
            <p:cNvSpPr txBox="1"/>
            <p:nvPr/>
          </p:nvSpPr>
          <p:spPr>
            <a:xfrm>
              <a:off x="6125580" y="2495717"/>
              <a:ext cx="13051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92% of settlers</a:t>
              </a:r>
              <a:endParaRPr lang="en-US" sz="12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B49C2F-8FE3-2CC4-B48D-F4646878C517}"/>
                </a:ext>
              </a:extLst>
            </p:cNvPr>
            <p:cNvSpPr txBox="1"/>
            <p:nvPr/>
          </p:nvSpPr>
          <p:spPr>
            <a:xfrm>
              <a:off x="6125580" y="2848431"/>
              <a:ext cx="13051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8% of settlers</a:t>
              </a:r>
              <a:endParaRPr lang="en-US" sz="12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5068462-14B4-4C71-610F-B3942AE7C0D2}"/>
                </a:ext>
              </a:extLst>
            </p:cNvPr>
            <p:cNvSpPr txBox="1"/>
            <p:nvPr/>
          </p:nvSpPr>
          <p:spPr>
            <a:xfrm>
              <a:off x="8009504" y="2495717"/>
              <a:ext cx="13051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93% of settlers</a:t>
              </a:r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73ECF2-9202-8B65-FE5F-EBD9D8DD50A2}"/>
                </a:ext>
              </a:extLst>
            </p:cNvPr>
            <p:cNvSpPr txBox="1"/>
            <p:nvPr/>
          </p:nvSpPr>
          <p:spPr>
            <a:xfrm>
              <a:off x="8009504" y="2848431"/>
              <a:ext cx="130513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7% of settlers</a:t>
              </a:r>
              <a:endParaRPr lang="en-US" sz="1200"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4EA6EB4C-1FE7-BBFF-E28A-E9861458F86A}"/>
              </a:ext>
            </a:extLst>
          </p:cNvPr>
          <p:cNvSpPr txBox="1"/>
          <p:nvPr/>
        </p:nvSpPr>
        <p:spPr>
          <a:xfrm>
            <a:off x="5647634" y="1029707"/>
            <a:ext cx="91335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Higher 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</a:p>
          <a:p>
            <a:pPr algn="ctr"/>
            <a:r>
              <a:rPr lang="en-US" sz="11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settlement</a:t>
            </a:r>
            <a:endParaRPr lang="en-US" sz="1100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897405-CB49-DE53-DCFB-1901FA9C9A28}"/>
              </a:ext>
            </a:extLst>
          </p:cNvPr>
          <p:cNvSpPr txBox="1"/>
          <p:nvPr/>
        </p:nvSpPr>
        <p:spPr>
          <a:xfrm>
            <a:off x="133004" y="1029707"/>
            <a:ext cx="42181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Similar settlement across all sites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Higher target settlement and less spillover at Mermaid (high retention)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Higher local settlement densities at Mermaid (high retention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38F52F4-15DD-3202-57B4-897AF9333C53}"/>
              </a:ext>
            </a:extLst>
          </p:cNvPr>
          <p:cNvSpPr txBox="1"/>
          <p:nvPr/>
        </p:nvSpPr>
        <p:spPr>
          <a:xfrm>
            <a:off x="142070" y="3377287"/>
            <a:ext cx="455639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10 million larvae released at each site</a:t>
            </a: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Target densities: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Mermaid: 1,162,800 settlers = 116 per 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Osprey: 146,870 settlers = 14.6 per m2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Palfrey: 174,390 settlers = 17.4 per m2</a:t>
            </a:r>
          </a:p>
          <a:p>
            <a:endParaRPr lang="en-US" sz="1600" dirty="0"/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Larvae needed for 1000 settlers per m2 over target restoration area: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Mermaid = 86,206,897 larvae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Osprey = 684,931,507 larvae*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Palfrey = 574,712,644 larvae*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* does not account for spillover</a:t>
            </a:r>
          </a:p>
          <a:p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1E89EFA-DA42-34B9-00F6-6F475BD02A6F}"/>
              </a:ext>
            </a:extLst>
          </p:cNvPr>
          <p:cNvSpPr/>
          <p:nvPr/>
        </p:nvSpPr>
        <p:spPr>
          <a:xfrm>
            <a:off x="5311302" y="836579"/>
            <a:ext cx="1854138" cy="57164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780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12663</TotalTime>
  <Words>1338</Words>
  <Application>Microsoft Macintosh PowerPoint</Application>
  <PresentationFormat>Widescreen</PresentationFormat>
  <Paragraphs>210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Calibri Light</vt:lpstr>
      <vt:lpstr>Helvetica Neue</vt:lpstr>
      <vt:lpstr>Merriweather</vt:lpstr>
      <vt:lpstr>ProximaNova</vt:lpstr>
      <vt:lpstr>STIXGeneral-Italic</vt:lpstr>
      <vt:lpstr>STIXGeneral-Regular</vt:lpstr>
      <vt:lpstr>Office Theme</vt:lpstr>
      <vt:lpstr>coralseed scenarios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Roff, George (Environment, St. Lucia)</dc:creator>
  <cp:lastModifiedBy>Roff, George (Environment, St. Lucia)</cp:lastModifiedBy>
  <cp:revision>22</cp:revision>
  <dcterms:created xsi:type="dcterms:W3CDTF">2024-02-12T01:59:07Z</dcterms:created>
  <dcterms:modified xsi:type="dcterms:W3CDTF">2024-02-22T01:38:49Z</dcterms:modified>
</cp:coreProperties>
</file>